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4" r:id="rId5"/>
    <p:sldMasterId id="2147483715" r:id="rId6"/>
    <p:sldMasterId id="2147483716" r:id="rId7"/>
    <p:sldMasterId id="2147483717" r:id="rId8"/>
    <p:sldMasterId id="2147483718" r:id="rId9"/>
    <p:sldMasterId id="214748371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</p:sldIdLst>
  <p:sldSz cy="6858000" cx="9144000"/>
  <p:notesSz cx="6858000" cy="9144000"/>
  <p:embeddedFontLst>
    <p:embeddedFont>
      <p:font typeface="Cantarell"/>
      <p:bold r:id="rId81"/>
      <p:boldItalic r:id="rId82"/>
    </p:embeddedFont>
    <p:embeddedFont>
      <p:font typeface="Source Sans Pro Black"/>
      <p:bold r:id="rId83"/>
      <p:boldItalic r:id="rId84"/>
    </p:embeddedFont>
    <p:embeddedFont>
      <p:font typeface="Source Sans Pr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77AC78-33ED-4B77-8D81-3F43ACF02A85}">
  <a:tblStyle styleId="{5477AC78-33ED-4B77-8D81-3F43ACF02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CE628D5-9E24-4177-A7EC-89A8B9AE286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84" Type="http://schemas.openxmlformats.org/officeDocument/2006/relationships/font" Target="fonts/SourceSansProBlack-boldItalic.fntdata"/><Relationship Id="rId83" Type="http://schemas.openxmlformats.org/officeDocument/2006/relationships/font" Target="fonts/SourceSansProBlack-bold.fntdata"/><Relationship Id="rId42" Type="http://schemas.openxmlformats.org/officeDocument/2006/relationships/slide" Target="slides/slide31.xml"/><Relationship Id="rId86" Type="http://schemas.openxmlformats.org/officeDocument/2006/relationships/font" Target="fonts/SourceSansPro-bold.fntdata"/><Relationship Id="rId41" Type="http://schemas.openxmlformats.org/officeDocument/2006/relationships/slide" Target="slides/slide30.xml"/><Relationship Id="rId85" Type="http://schemas.openxmlformats.org/officeDocument/2006/relationships/font" Target="fonts/SourceSansPro-regular.fntdata"/><Relationship Id="rId44" Type="http://schemas.openxmlformats.org/officeDocument/2006/relationships/slide" Target="slides/slide33.xml"/><Relationship Id="rId88" Type="http://schemas.openxmlformats.org/officeDocument/2006/relationships/font" Target="fonts/SourceSansPro-boldItalic.fntdata"/><Relationship Id="rId43" Type="http://schemas.openxmlformats.org/officeDocument/2006/relationships/slide" Target="slides/slide32.xml"/><Relationship Id="rId87" Type="http://schemas.openxmlformats.org/officeDocument/2006/relationships/font" Target="fonts/SourceSansPro-italic.fntdata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80" Type="http://schemas.openxmlformats.org/officeDocument/2006/relationships/slide" Target="slides/slide69.xml"/><Relationship Id="rId82" Type="http://schemas.openxmlformats.org/officeDocument/2006/relationships/font" Target="fonts/Cantarell-boldItalic.fntdata"/><Relationship Id="rId81" Type="http://schemas.openxmlformats.org/officeDocument/2006/relationships/font" Target="fonts/Cantarell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31" Type="http://schemas.openxmlformats.org/officeDocument/2006/relationships/slide" Target="slides/slide20.xml"/><Relationship Id="rId75" Type="http://schemas.openxmlformats.org/officeDocument/2006/relationships/slide" Target="slides/slide64.xml"/><Relationship Id="rId30" Type="http://schemas.openxmlformats.org/officeDocument/2006/relationships/slide" Target="slides/slide19.xml"/><Relationship Id="rId74" Type="http://schemas.openxmlformats.org/officeDocument/2006/relationships/slide" Target="slides/slide63.xml"/><Relationship Id="rId33" Type="http://schemas.openxmlformats.org/officeDocument/2006/relationships/slide" Target="slides/slide22.xml"/><Relationship Id="rId77" Type="http://schemas.openxmlformats.org/officeDocument/2006/relationships/slide" Target="slides/slide66.xml"/><Relationship Id="rId32" Type="http://schemas.openxmlformats.org/officeDocument/2006/relationships/slide" Target="slides/slide21.xml"/><Relationship Id="rId76" Type="http://schemas.openxmlformats.org/officeDocument/2006/relationships/slide" Target="slides/slide65.xml"/><Relationship Id="rId35" Type="http://schemas.openxmlformats.org/officeDocument/2006/relationships/slide" Target="slides/slide24.xml"/><Relationship Id="rId79" Type="http://schemas.openxmlformats.org/officeDocument/2006/relationships/slide" Target="slides/slide68.xml"/><Relationship Id="rId34" Type="http://schemas.openxmlformats.org/officeDocument/2006/relationships/slide" Target="slides/slide23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22" Type="http://schemas.openxmlformats.org/officeDocument/2006/relationships/slide" Target="slides/slide11.xml"/><Relationship Id="rId66" Type="http://schemas.openxmlformats.org/officeDocument/2006/relationships/slide" Target="slides/slide55.xml"/><Relationship Id="rId21" Type="http://schemas.openxmlformats.org/officeDocument/2006/relationships/slide" Target="slides/slide10.xml"/><Relationship Id="rId65" Type="http://schemas.openxmlformats.org/officeDocument/2006/relationships/slide" Target="slides/slide54.xml"/><Relationship Id="rId24" Type="http://schemas.openxmlformats.org/officeDocument/2006/relationships/slide" Target="slides/slide13.xml"/><Relationship Id="rId68" Type="http://schemas.openxmlformats.org/officeDocument/2006/relationships/slide" Target="slides/slide57.xml"/><Relationship Id="rId23" Type="http://schemas.openxmlformats.org/officeDocument/2006/relationships/slide" Target="slides/slide12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slide" Target="slides/slide5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09da7ed0c_6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09da7ed0c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09da7ed0c_6_1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09da7ed0c_6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09da7ed0c_6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09da7ed0c_6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09da7ed0c_6_1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09da7ed0c_6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09da7ed0c_6_1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09da7ed0c_6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09da7ed0c_6_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09da7ed0c_6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09da7ed0c_6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09da7ed0c_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09da7ed0c_6_1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09da7ed0c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09da7ed0c_6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09da7ed0c_6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09da7ed0c_6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09da7ed0c_6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09da7ed0c_6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09da7ed0c_6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09da7ed0c_6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09da7ed0c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9da7ed0c_6_1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9da7ed0c_6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09da7ed0c_6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09da7ed0c_6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09da7ed0c_6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09da7ed0c_6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09da7ed0c_6_2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09da7ed0c_6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09da7ed0c_6_2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09da7ed0c_6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09da7ed0c_6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09da7ed0c_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09da7ed0c_6_2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09da7ed0c_6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09da7ed0c_6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09da7ed0c_6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09da7ed0c_6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09da7ed0c_6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09da7ed0c_6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09da7ed0c_6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09da7ed0c_6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09da7ed0c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9da7ed0c_6_2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9da7ed0c_6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9da7ed0c_6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9da7ed0c_6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09da7ed0c_6_2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09da7ed0c_6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09da7ed0c_6_2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09da7ed0c_6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09da7ed0c_6_30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09da7ed0c_6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09da7ed0c_6_3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09da7ed0c_6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09da7ed0c_6_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09da7ed0c_6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09da7ed0c_6_3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09da7ed0c_6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09da7ed0c_6_3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09da7ed0c_6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09da7ed0c_1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09da7ed0c_1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09da7ed0c_6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09da7ed0c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09da7ed0c_1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509da7ed0c_1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09da7ed0c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509da7ed0c_1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09da7ed0c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509da7ed0c_1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09da7ed0c_10_99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509da7ed0c_1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09da7ed0c_10_103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509da7ed0c_1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09da7ed0c_10_107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509da7ed0c_1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09da7ed0c_10_111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509da7ed0c_1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09da7ed0c_10_116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509da7ed0c_1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09da7ed0c_10_120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509da7ed0c_1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09da7ed0c_10_125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509da7ed0c_1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09da7ed0c_6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09da7ed0c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09da7ed0c_10_129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509da7ed0c_1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09da7ed0c_10_134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509da7ed0c_1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09da7ed0c_10_138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509da7ed0c_1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09da7ed0c_10_142:notes"/>
          <p:cNvSpPr/>
          <p:nvPr>
            <p:ph idx="2" type="sldImg"/>
          </p:nvPr>
        </p:nvSpPr>
        <p:spPr>
          <a:xfrm>
            <a:off x="1144588" y="695325"/>
            <a:ext cx="4568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729FCF"/>
          </a:solidFill>
          <a:ln cap="flat" cmpd="sng" w="25400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509da7ed0c_1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509da7ed0c_1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509da7ed0c_1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09da7ed0c_1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509da7ed0c_1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09da7ed0c_1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09da7ed0c_1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09da7ed0c_1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509da7ed0c_1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09da7ed0c_1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509da7ed0c_1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09da7ed0c_1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509da7ed0c_1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09da7ed0c_6_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09da7ed0c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09da7ed0c_1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509da7ed0c_10_1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09da7ed0c_1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509da7ed0c_1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09da7ed0c_1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509da7ed0c_1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09da7ed0c_1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509da7ed0c_10_2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09da7ed0c_1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509da7ed0c_1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09da7ed0c_1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509da7ed0c_10_2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09da7ed0c_1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09da7ed0c_1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09da7ed0c_1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509da7ed0c_1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09da7ed0c_1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509da7ed0c_1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09da7ed0c_1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09da7ed0c_1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09da7ed0c_6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09da7ed0c_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9da7ed0c_6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9da7ed0c_6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09da7ed0c_6_1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09da7ed0c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" name="Google Shape;146;p3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4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" name="Google Shape;173;p4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4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1" name="Google Shape;181;p4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" name="Google Shape;191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5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5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5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6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57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57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3" name="Google Shape;223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9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59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6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9" name="Google Shape;239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5" name="Google Shape;255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1" name="Google Shape;261;p6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2" name="Google Shape;262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8" name="Google Shape;268;p6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69" name="Google Shape;269;p6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0" name="Google Shape;270;p6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1" name="Google Shape;27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2" name="Google Shape;282;p6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83" name="Google Shape;283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7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0" name="Google Shape;290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7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2" name="Google Shape;232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3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Relationship Id="rId4" Type="http://schemas.openxmlformats.org/officeDocument/2006/relationships/image" Target="../media/image3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3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Relationship Id="rId4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3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Relationship Id="rId4" Type="http://schemas.openxmlformats.org/officeDocument/2006/relationships/image" Target="../media/image3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Relationship Id="rId4" Type="http://schemas.openxmlformats.org/officeDocument/2006/relationships/image" Target="../media/image3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Relationship Id="rId4" Type="http://schemas.openxmlformats.org/officeDocument/2006/relationships/image" Target="../media/image3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Relationship Id="rId4" Type="http://schemas.openxmlformats.org/officeDocument/2006/relationships/image" Target="../media/image3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3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Relationship Id="rId4" Type="http://schemas.openxmlformats.org/officeDocument/2006/relationships/image" Target="../media/image3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Relationship Id="rId4" Type="http://schemas.openxmlformats.org/officeDocument/2006/relationships/image" Target="../media/image3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3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infographer.ru/tag/parallelnye-koordinaty/" TargetMode="External"/><Relationship Id="rId4" Type="http://schemas.openxmlformats.org/officeDocument/2006/relationships/hyperlink" Target="http://kek.ksu.ru/eos/WM/AnalizDannyhIProcessov.pdf" TargetMode="External"/><Relationship Id="rId5" Type="http://schemas.openxmlformats.org/officeDocument/2006/relationships/hyperlink" Target="https://habr.com/ru/company/ods/blog/323210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7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6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3"/>
          <p:cNvSpPr txBox="1"/>
          <p:nvPr>
            <p:ph type="ctrTitle"/>
          </p:nvPr>
        </p:nvSpPr>
        <p:spPr>
          <a:xfrm>
            <a:off x="311708" y="2167"/>
            <a:ext cx="85206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/>
              <a:t>Data mining</a:t>
            </a:r>
            <a:endParaRPr b="1" sz="9600"/>
          </a:p>
        </p:txBody>
      </p:sp>
      <p:sp>
        <p:nvSpPr>
          <p:cNvPr id="311" name="Google Shape;311;p73"/>
          <p:cNvSpPr txBox="1"/>
          <p:nvPr>
            <p:ph idx="1" type="subTitle"/>
          </p:nvPr>
        </p:nvSpPr>
        <p:spPr>
          <a:xfrm>
            <a:off x="6234775" y="3672700"/>
            <a:ext cx="26922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Підготували</a:t>
            </a:r>
            <a:r>
              <a:rPr lang="ru" sz="2400">
                <a:solidFill>
                  <a:srgbClr val="000000"/>
                </a:solidFill>
              </a:rPr>
              <a:t>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Бортнік В.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Губенко М.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Кравчук О.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Кривонос А.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Пузир Д.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Серіков О.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8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шкіри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378" name="Google Shape;378;p82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379" name="Google Shape;379;p82"/>
          <p:cNvPicPr preferRelativeResize="0"/>
          <p:nvPr/>
        </p:nvPicPr>
        <p:blipFill rotWithShape="1">
          <a:blip r:embed="rId4">
            <a:alphaModFix/>
          </a:blip>
          <a:srcRect b="1930" l="0" r="0" t="2475"/>
          <a:stretch/>
        </p:blipFill>
        <p:spPr>
          <a:xfrm>
            <a:off x="361425" y="2086100"/>
            <a:ext cx="8470875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83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наявністю татуювань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386" name="Google Shape;386;p83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387" name="Google Shape;3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940033"/>
            <a:ext cx="8238450" cy="15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8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Морфінг 10 облич </a:t>
            </a:r>
            <a:r>
              <a:rPr lang="ru" sz="3400">
                <a:highlight>
                  <a:srgbClr val="FFFFFF"/>
                </a:highlight>
              </a:rPr>
              <a:t>топ-10</a:t>
            </a:r>
            <a:r>
              <a:rPr lang="ru" sz="3400"/>
              <a:t> актор_есс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394" name="Google Shape;394;p84"/>
          <p:cNvCxnSpPr/>
          <p:nvPr/>
        </p:nvCxnSpPr>
        <p:spPr>
          <a:xfrm>
            <a:off x="361425" y="1508067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395" name="Google Shape;395;p84"/>
          <p:cNvPicPr preferRelativeResize="0"/>
          <p:nvPr/>
        </p:nvPicPr>
        <p:blipFill rotWithShape="1">
          <a:blip r:embed="rId4">
            <a:alphaModFix/>
          </a:blip>
          <a:srcRect b="0" l="1107" r="0" t="0"/>
          <a:stretch/>
        </p:blipFill>
        <p:spPr>
          <a:xfrm>
            <a:off x="327850" y="2195333"/>
            <a:ext cx="8130826" cy="31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5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5"/>
          <p:cNvSpPr txBox="1"/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jonmillward.com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402" name="Google Shape;402;p85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1"/>
            <a:ext cx="9401585" cy="6857999"/>
          </a:xfrm>
          <a:prstGeom prst="rect">
            <a:avLst/>
          </a:prstGeom>
          <a:noFill/>
          <a:ln>
            <a:noFill/>
          </a:ln>
          <a:effectLst>
            <a:reflection blurRad="0" dir="5400000" dist="1143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5"/>
          <p:cNvSpPr txBox="1"/>
          <p:nvPr>
            <p:ph type="ctrTitle"/>
          </p:nvPr>
        </p:nvSpPr>
        <p:spPr>
          <a:xfrm>
            <a:off x="311700" y="106020"/>
            <a:ext cx="8520600" cy="117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 mining</a:t>
            </a:r>
            <a:endParaRPr/>
          </a:p>
        </p:txBody>
      </p:sp>
      <p:sp>
        <p:nvSpPr>
          <p:cNvPr id="324" name="Google Shape;324;p75"/>
          <p:cNvSpPr txBox="1"/>
          <p:nvPr>
            <p:ph idx="1" type="subTitle"/>
          </p:nvPr>
        </p:nvSpPr>
        <p:spPr>
          <a:xfrm>
            <a:off x="1219300" y="1157375"/>
            <a:ext cx="7613100" cy="179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Витяг, збір даних, видобуток даних (ще використовують Information Retrieval або IR);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 знань, інтелектуальний аналіз даних (Knowledge Data Discovery або KDD, Business Intelligence).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5" name="Google Shape;325;p75"/>
          <p:cNvSpPr txBox="1"/>
          <p:nvPr/>
        </p:nvSpPr>
        <p:spPr>
          <a:xfrm>
            <a:off x="1219300" y="2577450"/>
            <a:ext cx="7058100" cy="389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44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Завдання, які вирішуються Data Mining: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1.	Класифікація 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2.	Кластеризація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3.	Скорочення опису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4.	Асоціація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5.	Прогнозування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6.	Аналіз відхилень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7.	Візуалізація даних.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04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496" name="Google Shape;496;p104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…практична перевірка теорії шести рукостискань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5"/>
          <p:cNvSpPr txBox="1"/>
          <p:nvPr>
            <p:ph idx="1" type="body"/>
          </p:nvPr>
        </p:nvSpPr>
        <p:spPr>
          <a:xfrm>
            <a:off x="662950" y="1854425"/>
            <a:ext cx="7714200" cy="1387800"/>
          </a:xfrm>
          <a:prstGeom prst="rect">
            <a:avLst/>
          </a:prstGeom>
          <a:effectLst>
            <a:outerShdw blurRad="28575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</a:t>
            </a:r>
            <a:r>
              <a:rPr lang="ru" sz="2400">
                <a:solidFill>
                  <a:srgbClr val="000000"/>
                </a:solidFill>
              </a:rPr>
              <a:t>ожна людина на Землі знайома з будь-якою іншою через ланцюжок з п’яти друзів, тобто, через шість рукостискань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02" name="Google Shape;502;p105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105"/>
          <p:cNvGrpSpPr/>
          <p:nvPr/>
        </p:nvGrpSpPr>
        <p:grpSpPr>
          <a:xfrm>
            <a:off x="311700" y="604792"/>
            <a:ext cx="8520600" cy="914700"/>
            <a:chOff x="311700" y="593367"/>
            <a:chExt cx="8520600" cy="914700"/>
          </a:xfrm>
        </p:grpSpPr>
        <p:sp>
          <p:nvSpPr>
            <p:cNvPr id="504" name="Google Shape;504;p105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/>
                <a:t>В чому полягає теорія </a:t>
              </a:r>
              <a:r>
                <a:rPr lang="ru" sz="3200">
                  <a:highlight>
                    <a:srgbClr val="FFFFFF"/>
                  </a:highlight>
                </a:rPr>
                <a:t>шести рукостискань</a:t>
              </a:r>
              <a:r>
                <a:rPr lang="ru" sz="3200"/>
                <a:t>?</a:t>
              </a:r>
              <a:endParaRPr sz="32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505" name="Google Shape;505;p105"/>
            <p:cNvCxnSpPr/>
            <p:nvPr/>
          </p:nvCxnSpPr>
          <p:spPr>
            <a:xfrm flipH="1" rot="10800000">
              <a:off x="361425" y="1505967"/>
              <a:ext cx="1865400" cy="21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506" name="Google Shape;50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31" y="3335350"/>
            <a:ext cx="7610346" cy="278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6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106"/>
          <p:cNvGrpSpPr/>
          <p:nvPr/>
        </p:nvGrpSpPr>
        <p:grpSpPr>
          <a:xfrm>
            <a:off x="311700" y="593367"/>
            <a:ext cx="8520600" cy="914700"/>
            <a:chOff x="311700" y="593367"/>
            <a:chExt cx="8520600" cy="914700"/>
          </a:xfrm>
        </p:grpSpPr>
        <p:sp>
          <p:nvSpPr>
            <p:cNvPr id="513" name="Google Shape;513;p106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/>
                <a:t>Результати проведеного </a:t>
              </a:r>
              <a:r>
                <a:rPr lang="ru" sz="3400">
                  <a:highlight>
                    <a:srgbClr val="FFFFFF"/>
                  </a:highlight>
                </a:rPr>
                <a:t>дослідження</a:t>
              </a:r>
              <a:endParaRPr sz="34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514" name="Google Shape;514;p106"/>
            <p:cNvCxnSpPr/>
            <p:nvPr/>
          </p:nvCxnSpPr>
          <p:spPr>
            <a:xfrm flipH="1" rot="10800000">
              <a:off x="361425" y="1505967"/>
              <a:ext cx="1865400" cy="21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515" name="Google Shape;51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50" y="1783450"/>
            <a:ext cx="6506800" cy="39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06"/>
          <p:cNvSpPr txBox="1"/>
          <p:nvPr/>
        </p:nvSpPr>
        <p:spPr>
          <a:xfrm>
            <a:off x="1367900" y="5714975"/>
            <a:ext cx="6212100" cy="6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Х - довжина найкоротшого ланцюжка друзів,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Y - ймовірність її знайти 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0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07"/>
          <p:cNvSpPr txBox="1"/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habr.com/post/132558/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523" name="Google Shape;523;p107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08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8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530" name="Google Shape;530;p108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Інструменти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9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Python як основний </a:t>
            </a:r>
            <a:r>
              <a:rPr lang="ru" sz="3000">
                <a:highlight>
                  <a:srgbClr val="FFFFFF"/>
                </a:highlight>
              </a:rPr>
              <a:t>“шахтарський”</a:t>
            </a:r>
            <a:r>
              <a:rPr lang="ru" sz="3000"/>
              <a:t> інструмент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536" name="Google Shape;536;p109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537" name="Google Shape;537;p109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9"/>
          <p:cNvSpPr txBox="1"/>
          <p:nvPr/>
        </p:nvSpPr>
        <p:spPr>
          <a:xfrm>
            <a:off x="750075" y="2320300"/>
            <a:ext cx="8233800" cy="42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опенсорсний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простий у використанні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велика спільнота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легко освоїти нові бібліотеки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код, зрозумілий навіть “нєпосвящонним”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10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Основні бібліотеки - </a:t>
            </a:r>
            <a:r>
              <a:rPr lang="ru" sz="3200">
                <a:highlight>
                  <a:srgbClr val="FFFFFF"/>
                </a:highlight>
              </a:rPr>
              <a:t>“спорядження”</a:t>
            </a:r>
            <a:endParaRPr sz="3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544" name="Google Shape;544;p110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545" name="Google Shape;545;p110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10"/>
          <p:cNvSpPr txBox="1"/>
          <p:nvPr/>
        </p:nvSpPr>
        <p:spPr>
          <a:xfrm>
            <a:off x="750075" y="2320300"/>
            <a:ext cx="7768200" cy="42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ScraPy - власне, сама кирка, приціл до неї та перемикач на режим “автомат”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Pandas - вагонетка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NumPy - все ще вагонетка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Matplotlib - каменерізний станок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visualization" id="551" name="Google Shape;55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773" y="1412776"/>
            <a:ext cx="571500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11"/>
          <p:cNvSpPr txBox="1"/>
          <p:nvPr>
            <p:ph type="ctrTitle"/>
          </p:nvPr>
        </p:nvSpPr>
        <p:spPr>
          <a:xfrm>
            <a:off x="543760" y="19116"/>
            <a:ext cx="7772400" cy="1470025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AE5F1"/>
              </a:buClr>
              <a:buSzPts val="7200"/>
              <a:buFont typeface="Arial"/>
              <a:buNone/>
            </a:pPr>
            <a:r>
              <a:rPr b="1" lang="ru" sz="7200">
                <a:solidFill>
                  <a:srgbClr val="DAE5F1"/>
                </a:solidFill>
                <a:latin typeface="Arial"/>
                <a:ea typeface="Arial"/>
                <a:cs typeface="Arial"/>
                <a:sym typeface="Arial"/>
              </a:rPr>
              <a:t>Visual Mining</a:t>
            </a:r>
            <a:endParaRPr b="1" sz="7200">
              <a:solidFill>
                <a:srgbClr val="DAE5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11"/>
          <p:cNvSpPr txBox="1"/>
          <p:nvPr/>
        </p:nvSpPr>
        <p:spPr>
          <a:xfrm>
            <a:off x="6911752" y="1628800"/>
            <a:ext cx="2232248" cy="6463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1800" u="none" cap="none" strike="noStrik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…а также тех. анализ</a:t>
            </a:r>
            <a:endParaRPr i="1" sz="1800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76"/>
          <p:cNvPicPr preferRelativeResize="0"/>
          <p:nvPr/>
        </p:nvPicPr>
        <p:blipFill rotWithShape="1">
          <a:blip r:embed="rId3">
            <a:alphaModFix/>
          </a:blip>
          <a:srcRect b="0" l="0" r="24806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800"/>
              <a:buFont typeface="Calibri"/>
              <a:buNone/>
            </a:pPr>
            <a:r>
              <a:rPr lang="ru" sz="4800">
                <a:solidFill>
                  <a:srgbClr val="366092"/>
                </a:solidFill>
              </a:rPr>
              <a:t>Визуальный анализ</a:t>
            </a:r>
            <a:endParaRPr sz="4800">
              <a:solidFill>
                <a:srgbClr val="366092"/>
              </a:solidFill>
            </a:endParaRPr>
          </a:p>
        </p:txBody>
      </p:sp>
      <p:pic>
        <p:nvPicPr>
          <p:cNvPr descr="ÐÐ¾ÑÐ¾Ð¶ÐµÐµ Ð¸Ð·Ð¾Ð±ÑÐ°Ð¶ÐµÐ½Ð¸Ðµ" id="559" name="Google Shape;5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40" y="1236146"/>
            <a:ext cx="8907364" cy="5451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ÐÐ°ÑÑÐ¸Ð½ÐºÐ¸ Ð¿Ð¾ Ð·Ð°Ð¿ÑÐ¾ÑÑ visualization" id="564" name="Google Shape;56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696" y="0"/>
            <a:ext cx="13175254" cy="741718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ru" sz="3959"/>
              <a:t>Почему же всё-таки Visual Mining?</a:t>
            </a:r>
            <a:endParaRPr sz="3959"/>
          </a:p>
        </p:txBody>
      </p:sp>
      <p:sp>
        <p:nvSpPr>
          <p:cNvPr id="566" name="Google Shape;566;p113"/>
          <p:cNvSpPr txBox="1"/>
          <p:nvPr>
            <p:ph idx="1" type="body"/>
          </p:nvPr>
        </p:nvSpPr>
        <p:spPr>
          <a:xfrm>
            <a:off x="179512" y="1268761"/>
            <a:ext cx="8507288" cy="244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/>
              <a:t>     Преимущества: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ru"/>
              <a:t>Гибкость человеческого мышления;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ru"/>
              <a:t>Более развитый причинно-следственный анализ;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ru"/>
              <a:t>Обширная база знаний.</a:t>
            </a:r>
            <a:endParaRPr/>
          </a:p>
        </p:txBody>
      </p:sp>
      <p:graphicFrame>
        <p:nvGraphicFramePr>
          <p:cNvPr id="567" name="Google Shape;567;p113"/>
          <p:cNvGraphicFramePr/>
          <p:nvPr/>
        </p:nvGraphicFramePr>
        <p:xfrm>
          <a:off x="1475656" y="37890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{FCE628D5-9E24-4177-A7EC-89A8B9AE2868}</a:tableStyleId>
              </a:tblPr>
              <a:tblGrid>
                <a:gridCol w="2032000"/>
                <a:gridCol w="2032000"/>
                <a:gridCol w="2032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Data Mining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/>
                        <a:t>Visual</a:t>
                      </a:r>
                      <a:r>
                        <a:rPr lang="ru" sz="1800"/>
                        <a:t> Mining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800"/>
                        <a:t>Действенность</a:t>
                      </a:r>
                      <a:endParaRPr b="1" i="1"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+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-</a:t>
                      </a:r>
                      <a:endParaRPr sz="2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800"/>
                        <a:t>Качественная</a:t>
                      </a:r>
                      <a:r>
                        <a:rPr b="1" i="1" lang="ru" sz="1800"/>
                        <a:t> оценка</a:t>
                      </a:r>
                      <a:endParaRPr b="1" i="1"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+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-</a:t>
                      </a:r>
                      <a:endParaRPr sz="2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800"/>
                        <a:t>Гибкость</a:t>
                      </a:r>
                      <a:endParaRPr b="1" i="1"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-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+</a:t>
                      </a:r>
                      <a:endParaRPr sz="2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 sz="1800"/>
                        <a:t>Вовлечение пользователя</a:t>
                      </a:r>
                      <a:endParaRPr b="1" i="1"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-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800"/>
                        <a:t>+</a:t>
                      </a:r>
                      <a:endParaRPr sz="2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Учёба\FICT\IV семестр\ІПЗ\Visual Analysis #1.png" id="572" name="Google Shape;57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124744"/>
            <a:ext cx="8650287" cy="5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4"/>
          <p:cNvSpPr txBox="1"/>
          <p:nvPr>
            <p:ph type="title"/>
          </p:nvPr>
        </p:nvSpPr>
        <p:spPr>
          <a:xfrm>
            <a:off x="533871" y="116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4400"/>
              <a:buFont typeface="Arial"/>
              <a:buNone/>
            </a:pPr>
            <a:r>
              <a:rPr lang="ru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Методы визуального анализа</a:t>
            </a:r>
            <a:endParaRPr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33" cy="687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385080" cy="685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92541"/>
            <a:ext cx="5094198" cy="50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424" y="341343"/>
            <a:ext cx="4670008" cy="61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53807" cy="685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2509"/>
            <a:ext cx="4245165" cy="4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235" y="783695"/>
            <a:ext cx="5094198" cy="522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39"/>
            <a:ext cx="9143433" cy="684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7"/>
          <p:cNvSpPr txBox="1"/>
          <p:nvPr>
            <p:ph type="ctrTitle"/>
          </p:nvPr>
        </p:nvSpPr>
        <p:spPr>
          <a:xfrm>
            <a:off x="311700" y="181520"/>
            <a:ext cx="8520600" cy="93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 даних, шкали</a:t>
            </a:r>
            <a:endParaRPr/>
          </a:p>
        </p:txBody>
      </p:sp>
      <p:sp>
        <p:nvSpPr>
          <p:cNvPr id="338" name="Google Shape;338;p77"/>
          <p:cNvSpPr txBox="1"/>
          <p:nvPr>
            <p:ph idx="1" type="subTitle"/>
          </p:nvPr>
        </p:nvSpPr>
        <p:spPr>
          <a:xfrm>
            <a:off x="464100" y="1827075"/>
            <a:ext cx="3054300" cy="10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Просторові дані</a:t>
            </a:r>
            <a:endParaRPr/>
          </a:p>
        </p:txBody>
      </p:sp>
      <p:graphicFrame>
        <p:nvGraphicFramePr>
          <p:cNvPr id="339" name="Google Shape;339;p77"/>
          <p:cNvGraphicFramePr/>
          <p:nvPr/>
        </p:nvGraphicFramePr>
        <p:xfrm>
          <a:off x="952500" y="28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{5477AC78-33ED-4B77-8D81-3F43ACF02A85}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Вид: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Приклад: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класифікації (номінальні)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Особи класифіковані за статтю, національністю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Ранжировані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Впорядкування регіонів за рейтингом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інтервальній шкалі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Температура (шкала з довільною нульовою точкою і масштабом)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відносній шкалі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Вимірювання ваги, висоти, об’єму (шкала з довільним масштабом, але фіксованою нульовою точкою)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0" name="Google Shape;340;p77"/>
          <p:cNvSpPr txBox="1"/>
          <p:nvPr>
            <p:ph idx="1" type="subTitle"/>
          </p:nvPr>
        </p:nvSpPr>
        <p:spPr>
          <a:xfrm>
            <a:off x="5583350" y="1827075"/>
            <a:ext cx="3054300" cy="10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Тимчасові ряди</a:t>
            </a:r>
            <a:endParaRPr/>
          </a:p>
        </p:txBody>
      </p:sp>
      <p:sp>
        <p:nvSpPr>
          <p:cNvPr id="341" name="Google Shape;341;p77"/>
          <p:cNvSpPr/>
          <p:nvPr/>
        </p:nvSpPr>
        <p:spPr>
          <a:xfrm rot="3679570">
            <a:off x="3746985" y="989720"/>
            <a:ext cx="346378" cy="9842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7"/>
          <p:cNvSpPr/>
          <p:nvPr/>
        </p:nvSpPr>
        <p:spPr>
          <a:xfrm rot="-3535537">
            <a:off x="4997799" y="1016111"/>
            <a:ext cx="346411" cy="93149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3433" cy="685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960" y="4528018"/>
            <a:ext cx="2232957" cy="20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4672293" cy="2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716" y="1741545"/>
            <a:ext cx="4571717" cy="35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060766"/>
            <a:ext cx="4810425" cy="379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26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639" name="Google Shape;639;p126"/>
          <p:cNvPicPr preferRelativeResize="0"/>
          <p:nvPr/>
        </p:nvPicPr>
        <p:blipFill rotWithShape="1">
          <a:blip r:embed="rId3">
            <a:alphaModFix/>
          </a:blip>
          <a:srcRect b="7191" l="0" r="1615" t="0"/>
          <a:stretch/>
        </p:blipFill>
        <p:spPr>
          <a:xfrm>
            <a:off x="-5552" y="0"/>
            <a:ext cx="94627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26"/>
          <p:cNvSpPr txBox="1"/>
          <p:nvPr/>
        </p:nvSpPr>
        <p:spPr>
          <a:xfrm>
            <a:off x="1044855" y="620052"/>
            <a:ext cx="6531749" cy="2094070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1450" lIns="82925" spcFirstLastPara="1" rIns="82925" wrap="square" tIns="414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5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Технический анализ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27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FFF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</p:txBody>
      </p:sp>
      <p:pic>
        <p:nvPicPr>
          <p:cNvPr id="646" name="Google Shape;646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2954"/>
            <a:ext cx="9396536" cy="715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27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27"/>
          <p:cNvSpPr txBox="1"/>
          <p:nvPr/>
        </p:nvSpPr>
        <p:spPr>
          <a:xfrm>
            <a:off x="5538961" y="5890948"/>
            <a:ext cx="3667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27"/>
            <a:ext cx="9143433" cy="6832168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28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28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6784" cy="6858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29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185" y="0"/>
            <a:ext cx="9166618" cy="685829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30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30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433" cy="685829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31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31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78"/>
          <p:cNvPicPr preferRelativeResize="0"/>
          <p:nvPr/>
        </p:nvPicPr>
        <p:blipFill rotWithShape="1">
          <a:blip r:embed="rId3">
            <a:alphaModFix/>
          </a:blip>
          <a:srcRect b="0" l="0" r="23224" t="0"/>
          <a:stretch/>
        </p:blipFill>
        <p:spPr>
          <a:xfrm>
            <a:off x="0" y="-506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2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" y="0"/>
            <a:ext cx="9136575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32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32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3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0901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33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33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4"/>
          <p:cNvSpPr/>
          <p:nvPr/>
        </p:nvSpPr>
        <p:spPr>
          <a:xfrm>
            <a:off x="-82944" y="5990231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" y="0"/>
            <a:ext cx="9143107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34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34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5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35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35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36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42780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36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36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37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37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37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8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38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38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9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20901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39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39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40"/>
          <p:cNvSpPr/>
          <p:nvPr/>
        </p:nvSpPr>
        <p:spPr>
          <a:xfrm>
            <a:off x="-82944" y="6022889"/>
            <a:ext cx="5654560" cy="9451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40"/>
          <p:cNvSpPr/>
          <p:nvPr/>
        </p:nvSpPr>
        <p:spPr>
          <a:xfrm>
            <a:off x="5538961" y="6041831"/>
            <a:ext cx="3667823" cy="816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40"/>
          <p:cNvSpPr txBox="1"/>
          <p:nvPr/>
        </p:nvSpPr>
        <p:spPr>
          <a:xfrm>
            <a:off x="5538961" y="5890948"/>
            <a:ext cx="3667823" cy="100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2F2F2"/>
                </a:solidFill>
                <a:latin typeface="Cantarell"/>
                <a:ea typeface="Cantarell"/>
                <a:cs typeface="Cantarell"/>
                <a:sym typeface="Cantarell"/>
              </a:rPr>
              <a:t>JuckFava</a:t>
            </a:r>
            <a:endParaRPr sz="560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/>
              <a:t>Источники</a:t>
            </a:r>
            <a:endParaRPr/>
          </a:p>
        </p:txBody>
      </p:sp>
      <p:sp>
        <p:nvSpPr>
          <p:cNvPr id="754" name="Google Shape;754;p141"/>
          <p:cNvSpPr txBox="1"/>
          <p:nvPr>
            <p:ph idx="1" type="body"/>
          </p:nvPr>
        </p:nvSpPr>
        <p:spPr>
          <a:xfrm>
            <a:off x="351000" y="1600200"/>
            <a:ext cx="8442000" cy="452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ru" sz="2700" u="sng">
                <a:solidFill>
                  <a:schemeClr val="hlink"/>
                </a:solidFill>
                <a:hlinkClick r:id="rId3"/>
              </a:rPr>
              <a:t>http://infographer.ru/tag/parallelnye-koordinaty/</a:t>
            </a:r>
            <a:endParaRPr sz="2700"/>
          </a:p>
          <a:p>
            <a:pPr indent="-33655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ru" sz="2700" u="sng">
                <a:solidFill>
                  <a:schemeClr val="hlink"/>
                </a:solidFill>
                <a:hlinkClick r:id="rId4"/>
              </a:rPr>
              <a:t>http://kek.ksu.ru/eos/WM/AnalizDannyhIProcessov.pdf</a:t>
            </a:r>
            <a:endParaRPr sz="2700"/>
          </a:p>
          <a:p>
            <a:pPr indent="-33655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ru" sz="2700" u="sng">
                <a:solidFill>
                  <a:schemeClr val="hlink"/>
                </a:solidFill>
                <a:hlinkClick r:id="rId5"/>
              </a:rPr>
              <a:t>https://habr.com/ru/company/ods/blog/323210/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9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79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Похожее изображение" id="356" name="Google Shape;3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80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Data Mining </a:t>
            </a:r>
            <a:endParaRPr sz="6000"/>
          </a:p>
        </p:txBody>
      </p:sp>
      <p:sp>
        <p:nvSpPr>
          <p:cNvPr id="363" name="Google Shape;363;p80"/>
          <p:cNvSpPr txBox="1"/>
          <p:nvPr>
            <p:ph idx="1" type="subTitle"/>
          </p:nvPr>
        </p:nvSpPr>
        <p:spPr>
          <a:xfrm>
            <a:off x="1972200" y="3729567"/>
            <a:ext cx="5199600" cy="184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 </a:t>
            </a:r>
            <a:r>
              <a:rPr lang="ru" sz="3200">
                <a:solidFill>
                  <a:srgbClr val="434343"/>
                </a:solidFill>
              </a:rPr>
              <a:t>...аналіз 10 000 акторів фільмів для дорослих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8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волосся</a:t>
            </a:r>
            <a:endParaRPr sz="3400">
              <a:highlight>
                <a:srgbClr val="FFFFFF"/>
              </a:highlight>
            </a:endParaRPr>
          </a:p>
        </p:txBody>
      </p:sp>
      <p:pic>
        <p:nvPicPr>
          <p:cNvPr id="370" name="Google Shape;3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149633"/>
            <a:ext cx="8470875" cy="253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81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